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9" r:id="rId2"/>
    <p:sldId id="259" r:id="rId3"/>
    <p:sldId id="311" r:id="rId4"/>
    <p:sldId id="312" r:id="rId5"/>
    <p:sldId id="313" r:id="rId6"/>
    <p:sldId id="314" r:id="rId7"/>
    <p:sldId id="315" r:id="rId8"/>
    <p:sldId id="304" r:id="rId9"/>
    <p:sldId id="317" r:id="rId10"/>
    <p:sldId id="320" r:id="rId11"/>
    <p:sldId id="318" r:id="rId12"/>
    <p:sldId id="325" r:id="rId13"/>
    <p:sldId id="300" r:id="rId14"/>
    <p:sldId id="301" r:id="rId15"/>
    <p:sldId id="302" r:id="rId16"/>
    <p:sldId id="303" r:id="rId17"/>
    <p:sldId id="305" r:id="rId18"/>
    <p:sldId id="321" r:id="rId19"/>
    <p:sldId id="322" r:id="rId20"/>
    <p:sldId id="323" r:id="rId21"/>
    <p:sldId id="307" r:id="rId22"/>
    <p:sldId id="306" r:id="rId23"/>
    <p:sldId id="308" r:id="rId24"/>
    <p:sldId id="31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69" d="100"/>
          <a:sy n="69" d="100"/>
        </p:scale>
        <p:origin x="3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3D8D9-097B-49A5-B8B7-92DF751B72B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B2385-06A6-4BED-B326-73291B54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B2385-06A6-4BED-B326-73291B547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3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D3CCE-AFA7-D767-0092-D8EC28CF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B0AFD-968B-59DB-0619-1B7E3920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B750-58E9-80BD-B71E-30FEB226D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63EDF-A4BE-7252-7CA2-76918B65D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B2385-06A6-4BED-B326-73291B547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9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5D3D-9AC3-BF08-853C-826E4C412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161A9-737A-173B-7827-2296F7D2B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A8A2-2FE5-391A-AF50-24D10BFF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2B3E-7545-06FD-9491-01D8387E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DD279-5A99-171F-46D4-62CEA209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2437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E75A-1A16-8CB7-8298-7FB3925A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A38C2-85B4-AD1F-EC9C-4562D076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CDCC4-1B97-619D-364C-05059153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C8FE2-1138-28FA-F24C-E588605D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9B9FF-A0FB-47EF-900A-481FE6DD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1211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FD23F-A2B0-D2D9-C12C-A8D45DD5F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EFA0F-5C88-E5E4-BBE3-81A756037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8829E-A1F7-BCC5-4CC1-11F47689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F80A-24F5-F6A7-ED6C-C34FCBDA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768D-CB9C-72D5-6812-767E9A59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31383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31AD-B05C-FA01-C8A7-5B795621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8FF0-D677-8CCF-0D67-53A3613AC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F8485-8C14-C842-8238-6EF872C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1CA83-671A-FDB5-15AF-88817705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3384-1EB2-12BF-C738-B08BC0D1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0148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2B51-7608-8D21-8C62-CEB7B739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C1DB-2781-1C14-3302-E83FC02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19B9-A146-4D1D-11F0-43C07FBB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CD13-8649-0DFB-5517-53E1914A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D346-DDF1-789C-C82E-8DC00FAF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1150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58F2-E475-55F1-2804-920CDB4E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0746-240D-3D79-BAE3-AD9EFD066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A67E-C97E-3031-25A2-FA24B8BD9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0190-4C40-7035-BC45-1FD41000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41A95-7A56-EF45-0231-1D72121B3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FB18C-FA27-6E29-707E-5AC90E62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711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DF72-7276-EE48-3741-C25447CE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CA4FC-02B5-7320-3685-9E0ADF35B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7DD9A-A7B2-ACBD-5A3D-5C924D04B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E7FB6-15DD-3EE3-CE04-2ED59B97E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111F6-781F-EF8A-CBB6-5D6932FF2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20D4B-A228-135B-24A4-B4132F6A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F9FC0-0E68-2B51-8D92-B26A0A39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FFB02-A098-306E-ADEA-7BE8E551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09229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D05F-7073-59C9-F6C2-1C61499A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D4C25-68A0-DBF1-6593-3B01FC14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13F4-BF48-1478-7016-D65BC3C0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71991-98CF-C1C9-618A-6A368D3C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922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B638C-583D-9F8B-FF30-9B1FF73D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58D07-9716-E640-DF04-98431CC2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7E84B-3309-7A83-6A48-B9EB27C1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17119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0E19-2174-D485-E58C-0E90F1D8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C9F5-F942-4A3A-6250-B0C5D6A7F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944A5-F167-D387-23D9-D60D171EE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6076B-5765-6DE0-2A48-B84CCDEF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56033-E1A3-44A5-8DE5-FC63B50E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D7FFC-C5B3-48E3-1AE0-7EB75AD7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801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502E-5621-5CA2-B994-A1D52DDF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A1268-4B2C-6CF1-9E45-99549C6A7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D8D89-8F09-3FAA-F7A2-AA13903B6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BD7C-D551-B5A9-25A1-5CBF5236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C057E-D460-49CF-F7F4-A1BD6982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0F328-C7F5-AA69-F0CB-2F70B538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371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F4E07-CCE0-F395-0BEA-D250C994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E2C3-95E8-5A21-D60D-029C81E39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A7D12-BF42-8393-A7FF-B6ABEA26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12858-41D9-4758-923B-D8099908D37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71B7-A542-DD2E-4219-8A9744C1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85A5-06A9-9C6C-06C4-02736C147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E684E-C391-41C0-AACA-BA82F702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image" Target="../media/image11.emf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emf" /><Relationship Id="rId5" Type="http://schemas.openxmlformats.org/officeDocument/2006/relationships/image" Target="../media/image16.emf" /><Relationship Id="rId4" Type="http://schemas.openxmlformats.org/officeDocument/2006/relationships/image" Target="../media/image15.emf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1.jpg" /><Relationship Id="rId4" Type="http://schemas.openxmlformats.org/officeDocument/2006/relationships/image" Target="../media/image20.jp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pe.com/docs/api/refunds" TargetMode="External" /><Relationship Id="rId2" Type="http://schemas.openxmlformats.org/officeDocument/2006/relationships/hyperlink" Target="https://learn.microsoft.com/en-us/aspnet/core/web-api" TargetMode="Externa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www.geeksforgeeks.org/" TargetMode="External" /><Relationship Id="rId5" Type="http://schemas.openxmlformats.org/officeDocument/2006/relationships/hyperlink" Target="https://www.w3schools.com/" TargetMode="External" /><Relationship Id="rId4" Type="http://schemas.openxmlformats.org/officeDocument/2006/relationships/hyperlink" Target="https://learn.microsoft.com/en-us/ef/core/" TargetMode="Externa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itachi.com/" TargetMode="External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7.jpg" /><Relationship Id="rId4" Type="http://schemas.openxmlformats.org/officeDocument/2006/relationships/image" Target="../media/image6.jpe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" name="Subtitle 2"/>
          <p:cNvSpPr txBox="1"/>
          <p:nvPr/>
        </p:nvSpPr>
        <p:spPr>
          <a:xfrm>
            <a:off x="1269079" y="2745555"/>
            <a:ext cx="10031413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indent="-274320" algn="just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</a:p>
          <a:p>
            <a:pPr marL="274320" marR="0" indent="-274320" algn="ctr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kumimoji="0" lang="en-US" sz="4500" b="1" kern="1200" cap="none" spc="0" normalizeH="0" baseline="0" noProof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</a:p>
          <a:p>
            <a:pPr marL="274320" marR="0" indent="-274320" algn="ctr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kumimoji="0" lang="en-US" sz="4500" b="1" kern="1200" cap="none" spc="0" normalizeH="0" baseline="0" noProof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2600" kern="1200" cap="none" spc="0" normalizeH="0" baseline="0" noProof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78" name="Rectangle 5"/>
          <p:cNvSpPr txBox="1"/>
          <p:nvPr/>
        </p:nvSpPr>
        <p:spPr>
          <a:xfrm>
            <a:off x="1891506" y="548958"/>
            <a:ext cx="822960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b="1" i="1" dirty="0">
                <a:latin typeface="Times New Roman" panose="02020603050405020304" pitchFamily="18" charset="0"/>
              </a:rPr>
              <a:t>Presentation </a:t>
            </a:r>
            <a:endParaRPr lang="en-US" altLang="en-US" sz="2400" b="1" i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79" name="Rectangle 5"/>
          <p:cNvSpPr txBox="1"/>
          <p:nvPr/>
        </p:nvSpPr>
        <p:spPr>
          <a:xfrm>
            <a:off x="1809210" y="951354"/>
            <a:ext cx="822960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b="1" i="1">
                <a:latin typeface="Times New Roman" panose="02020603050405020304" pitchFamily="18" charset="0"/>
              </a:rPr>
              <a:t>On</a:t>
            </a:r>
            <a:endParaRPr lang="en-US" altLang="en-US" sz="2400" b="1" i="1" u="sng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81" name="Rectangle 8"/>
          <p:cNvSpPr/>
          <p:nvPr/>
        </p:nvSpPr>
        <p:spPr>
          <a:xfrm>
            <a:off x="0" y="562992"/>
            <a:ext cx="12012613" cy="446276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365125" lvl="1" indent="-285750" algn="ctr" defTabSz="914400" eaLnBrk="1" hangingPunct="1">
              <a:spcBef>
                <a:spcPts val="500"/>
              </a:spcBef>
              <a:buFont typeface="Arial" panose="020B0604020202020204" pitchFamily="34" charset="0"/>
              <a:tabLst>
                <a:tab pos="1303655" algn="r"/>
                <a:tab pos="2865755" algn="ctr"/>
                <a:tab pos="5730875" algn="r"/>
              </a:tabLst>
            </a:pPr>
            <a:r>
              <a:rPr lang="en-US" altLang="en-US" sz="2300" b="1" dirty="0">
                <a:solidFill>
                  <a:srgbClr val="AB0000"/>
                </a:solidFill>
                <a:latin typeface="Times New Roman" panose="02020603050405020304" pitchFamily="18" charset="0"/>
              </a:rPr>
              <a:t>     </a:t>
            </a:r>
            <a:endParaRPr lang="en-US" altLang="en-US" sz="2000" dirty="0">
              <a:solidFill>
                <a:srgbClr val="C00000"/>
              </a:solidFill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65"/>
          <a:stretch/>
        </p:blipFill>
        <p:spPr>
          <a:xfrm>
            <a:off x="0" y="6512719"/>
            <a:ext cx="12192000" cy="345281"/>
          </a:xfrm>
          <a:prstGeom prst="rect">
            <a:avLst/>
          </a:prstGeom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0" y="6231414"/>
            <a:ext cx="4907280" cy="28130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itle 1"/>
          <p:cNvSpPr txBox="1"/>
          <p:nvPr/>
        </p:nvSpPr>
        <p:spPr bwMode="auto">
          <a:xfrm>
            <a:off x="0" y="1473167"/>
            <a:ext cx="12192000" cy="10263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Months Internship at “Hitachi Solutions India, Pune , Pvt. Ltd.”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9695" y="3620986"/>
            <a:ext cx="52578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Aniket Khadgi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Developer Intern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Duration: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Jan- 4</a:t>
            </a:r>
            <a:r>
              <a:rPr lang="en-US" alt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July 2025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“</a:t>
            </a:r>
            <a:r>
              <a:rPr lang="en-US" alt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VibeCart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- An E-Commerce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for Online Shopping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 Core, Angular , SQL Server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50EEE9A9-773E-20DA-6E92-05096BFF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305" y="3620986"/>
            <a:ext cx="5694414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Guide:</a:t>
            </a: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Sandesh </a:t>
            </a:r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Rahate</a:t>
            </a:r>
            <a:endParaRPr lang="en-US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Hiten Bhatt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Dinesh </a:t>
            </a:r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Mudharliya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: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Hitachi Solutions India,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Pune, Pvt. Ltd.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313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1AEE-9481-A821-DD61-476D4529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80CF-BF9D-70BE-1885-A690851457A6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94451-F55C-4BB5-F0AF-124144849273}"/>
              </a:ext>
            </a:extLst>
          </p:cNvPr>
          <p:cNvSpPr txBox="1"/>
          <p:nvPr/>
        </p:nvSpPr>
        <p:spPr>
          <a:xfrm>
            <a:off x="577516" y="935065"/>
            <a:ext cx="61024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Testing &amp; Integration: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Connected frontend with backend using RESTful API endpoints.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Using Swagger for testing APIs.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Debugged and optimized performance issues.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Ensured smooth integration of frontend-backend and proper flow of user actions.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7247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C4032-ED71-C858-8035-91070EB8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F7EB-2037-4AF0-9F4D-45CD4241D9CB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858AA-E229-67A0-14AB-AAFCCFABE0A3}"/>
              </a:ext>
            </a:extLst>
          </p:cNvPr>
          <p:cNvSpPr txBox="1"/>
          <p:nvPr/>
        </p:nvSpPr>
        <p:spPr>
          <a:xfrm>
            <a:off x="553212" y="887629"/>
            <a:ext cx="609904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functional E-commerce Website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complete functional E-Commerce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key modules: Auth, Payment, Cart, Orders, Chatbot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ASP.NET Core, Angular, SQL Server, JWT,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Botpress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end-to-end full stack development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 to contribute as a professional Full Stack Developer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 Assistance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24/7 chatbot assistance to the customers for the queries 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Botpress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5879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0F0F8-7DA8-C288-82F6-BA8CA0199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>
            <a:extLst>
              <a:ext uri="{FF2B5EF4-FFF2-40B4-BE49-F238E27FC236}">
                <a16:creationId xmlns:a16="http://schemas.microsoft.com/office/drawing/2014/main" id="{944A9504-68A8-7364-B3FA-8A61E90094B6}"/>
              </a:ext>
            </a:extLst>
          </p:cNvPr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6AE028B-BC8D-233B-A517-C7BB9DCE3590}"/>
              </a:ext>
            </a:extLst>
          </p:cNvPr>
          <p:cNvSpPr txBox="1"/>
          <p:nvPr/>
        </p:nvSpPr>
        <p:spPr>
          <a:xfrm>
            <a:off x="1269079" y="2745555"/>
            <a:ext cx="10031413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indent="-274320" algn="just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</a:p>
          <a:p>
            <a:pPr marL="274320" marR="0" indent="-274320" algn="ctr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kumimoji="0" lang="en-US" sz="4500" b="1" kern="1200" cap="none" spc="0" normalizeH="0" baseline="0" noProof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</a:p>
          <a:p>
            <a:pPr marL="274320" marR="0" indent="-274320" algn="ctr" defTabSz="91440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Tx/>
              <a:buNone/>
              <a:defRPr/>
            </a:pPr>
            <a:r>
              <a:rPr kumimoji="0" lang="en-US" sz="4500" b="1" kern="1200" cap="none" spc="0" normalizeH="0" baseline="0" noProof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2600" kern="1200" cap="none" spc="0" normalizeH="0" baseline="0" noProof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78" name="Rectangle 5">
            <a:extLst>
              <a:ext uri="{FF2B5EF4-FFF2-40B4-BE49-F238E27FC236}">
                <a16:creationId xmlns:a16="http://schemas.microsoft.com/office/drawing/2014/main" id="{F2912E13-B42C-0D95-5E86-1F9C407E4BEC}"/>
              </a:ext>
            </a:extLst>
          </p:cNvPr>
          <p:cNvSpPr txBox="1"/>
          <p:nvPr/>
        </p:nvSpPr>
        <p:spPr>
          <a:xfrm>
            <a:off x="1891506" y="548958"/>
            <a:ext cx="822960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b="1" i="1" dirty="0">
                <a:latin typeface="Times New Roman" panose="02020603050405020304" pitchFamily="18" charset="0"/>
              </a:rPr>
              <a:t>Presentation </a:t>
            </a:r>
            <a:endParaRPr lang="en-US" altLang="en-US" sz="2400" b="1" i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79" name="Rectangle 5">
            <a:extLst>
              <a:ext uri="{FF2B5EF4-FFF2-40B4-BE49-F238E27FC236}">
                <a16:creationId xmlns:a16="http://schemas.microsoft.com/office/drawing/2014/main" id="{1D9C8885-0FA1-9F3A-37A2-0094B77CC55D}"/>
              </a:ext>
            </a:extLst>
          </p:cNvPr>
          <p:cNvSpPr txBox="1"/>
          <p:nvPr/>
        </p:nvSpPr>
        <p:spPr>
          <a:xfrm>
            <a:off x="1809210" y="951354"/>
            <a:ext cx="822960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b="1" i="1">
                <a:latin typeface="Times New Roman" panose="02020603050405020304" pitchFamily="18" charset="0"/>
              </a:rPr>
              <a:t>On</a:t>
            </a:r>
            <a:endParaRPr lang="en-US" altLang="en-US" sz="2400" b="1" i="1" u="sng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81" name="Rectangle 8">
            <a:extLst>
              <a:ext uri="{FF2B5EF4-FFF2-40B4-BE49-F238E27FC236}">
                <a16:creationId xmlns:a16="http://schemas.microsoft.com/office/drawing/2014/main" id="{218561B3-418C-7DC0-85B3-815C192ED152}"/>
              </a:ext>
            </a:extLst>
          </p:cNvPr>
          <p:cNvSpPr/>
          <p:nvPr/>
        </p:nvSpPr>
        <p:spPr>
          <a:xfrm>
            <a:off x="0" y="562992"/>
            <a:ext cx="12012613" cy="446276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365125" lvl="1" indent="-285750" algn="ctr" defTabSz="914400" eaLnBrk="1" hangingPunct="1">
              <a:spcBef>
                <a:spcPts val="500"/>
              </a:spcBef>
              <a:buFont typeface="Arial" panose="020B0604020202020204" pitchFamily="34" charset="0"/>
              <a:tabLst>
                <a:tab pos="1303655" algn="r"/>
                <a:tab pos="2865755" algn="ctr"/>
                <a:tab pos="5730875" algn="r"/>
              </a:tabLst>
            </a:pPr>
            <a:r>
              <a:rPr lang="en-US" altLang="en-US" sz="2300" b="1" dirty="0">
                <a:solidFill>
                  <a:srgbClr val="AB0000"/>
                </a:solidFill>
                <a:latin typeface="Times New Roman" panose="02020603050405020304" pitchFamily="18" charset="0"/>
              </a:rPr>
              <a:t>     </a:t>
            </a:r>
            <a:endParaRPr lang="en-US" altLang="en-US" sz="2000" dirty="0">
              <a:solidFill>
                <a:srgbClr val="C00000"/>
              </a:solidFill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9376-A714-A523-9550-DDE2EE3B0E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65"/>
          <a:stretch/>
        </p:blipFill>
        <p:spPr>
          <a:xfrm>
            <a:off x="0" y="6512719"/>
            <a:ext cx="12192000" cy="345281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F6E12A51-448C-8300-93B3-57DCE31F0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31414"/>
            <a:ext cx="4907280" cy="28130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259E3D-0A96-CC27-B4E0-45FCB3863C4F}"/>
              </a:ext>
            </a:extLst>
          </p:cNvPr>
          <p:cNvSpPr txBox="1"/>
          <p:nvPr/>
        </p:nvSpPr>
        <p:spPr bwMode="auto">
          <a:xfrm>
            <a:off x="0" y="1473167"/>
            <a:ext cx="12192000" cy="10263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Months Internship at “Hitachi Solutions India, Pune , Pvt. Ltd.”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BF52661-C04F-5FC3-EFFC-148176ABD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5" y="3620986"/>
            <a:ext cx="5257800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Vrushali </a:t>
            </a:r>
            <a:r>
              <a:rPr lang="en-US" alt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Rahate</a:t>
            </a: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Developer Intern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Duration: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Jan- 4</a:t>
            </a:r>
            <a:r>
              <a:rPr lang="en-US" alt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July 2025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“</a:t>
            </a:r>
            <a:r>
              <a:rPr lang="en-US" alt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TruMedico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–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 Core, Angular , SQL Server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EE61B94-0DC6-6A28-A991-022637D1F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305" y="3620986"/>
            <a:ext cx="5694414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Guide:</a:t>
            </a:r>
            <a:r>
              <a:rPr lang="en-US" alt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Sandesh </a:t>
            </a:r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Rahate</a:t>
            </a:r>
            <a:endParaRPr lang="en-US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Hiten Bhatt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Mr. Dinesh </a:t>
            </a:r>
            <a:r>
              <a:rPr lang="en-US" alt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Mudharliya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: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Hitachi Solutions India,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Pune, Pvt. Ltd.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039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D846-C16C-E7C9-75D5-7A57302F158F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(Project)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4A91E-A316-5DAE-639D-9BE91CB445D0}"/>
              </a:ext>
            </a:extLst>
          </p:cNvPr>
          <p:cNvSpPr txBox="1"/>
          <p:nvPr/>
        </p:nvSpPr>
        <p:spPr>
          <a:xfrm>
            <a:off x="698643" y="1962364"/>
            <a:ext cx="59795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an approach to pharmacy management, addressing current operational challenges through digital transformation.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website’s key features are Updating the medicine stock, upload prescription online, role based authentication, Integration of AI and Payment Gateways.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the project will also include will the transformative role of Artificial Intelligence (AI) in streamlining processes and improving patient outcomes.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aims to revolutionize pharmacy management by integrating these advanced technologies, creating a more efficient, secure, and patient-centric 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12322-85D5-D0FA-EEA7-FA9501A6E8F3}"/>
              </a:ext>
            </a:extLst>
          </p:cNvPr>
          <p:cNvSpPr txBox="1"/>
          <p:nvPr/>
        </p:nvSpPr>
        <p:spPr>
          <a:xfrm>
            <a:off x="698643" y="1202076"/>
            <a:ext cx="8455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Medico- A Pharmacy Management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221C-63A5-6A0A-7F8B-C02A4CD2B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248" y="1736333"/>
            <a:ext cx="4592549" cy="44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52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E300-C936-8A07-0524-6DF235DE750D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CB9DB-686E-B494-8509-00F926A9EA21}"/>
              </a:ext>
            </a:extLst>
          </p:cNvPr>
          <p:cNvSpPr txBox="1"/>
          <p:nvPr/>
        </p:nvSpPr>
        <p:spPr>
          <a:xfrm>
            <a:off x="688369" y="1228434"/>
            <a:ext cx="61028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pharmacy management systems and their limitation</a:t>
            </a:r>
          </a:p>
          <a:p>
            <a:r>
              <a:rPr lang="en-US" dirty="0"/>
              <a:t>     Understanding the key features by browsing the </a:t>
            </a:r>
            <a:r>
              <a:rPr lang="en-US" dirty="0" err="1"/>
              <a:t>exisiting</a:t>
            </a:r>
            <a:r>
              <a:rPr lang="en-US" dirty="0"/>
              <a:t>  websites.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and other documentations of the technologies</a:t>
            </a:r>
          </a:p>
          <a:p>
            <a:r>
              <a:rPr lang="en-US" dirty="0"/>
              <a:t>     Exploring more about the technologies used in the project     and brainstorming for new idea of how one can make the most use of them in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286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EE33-15DB-46E1-40AB-9F6A93E053C3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940A7-906F-2E7D-3730-025BB556D387}"/>
              </a:ext>
            </a:extLst>
          </p:cNvPr>
          <p:cNvSpPr txBox="1"/>
          <p:nvPr/>
        </p:nvSpPr>
        <p:spPr>
          <a:xfrm>
            <a:off x="554804" y="1125745"/>
            <a:ext cx="83939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Inventory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manual handling of medicine inventory leads to significant inefficiencies, resulting in stock discrepancies and delays in fulfilling prescriptions.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Prescription Errors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processes are prone to errors in prescription processing and medicine dispensing, potentially endangering patient safety and requiring extensive error correction protocols.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Authentication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lack of real-time customer authentication and purchase tracking hampers personalized service and increases the risk of fraudulent activities.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E763F-641B-93AE-3BF4-EA9B0C732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8128502" y="1910993"/>
            <a:ext cx="3654243" cy="48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87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9253-398B-D5C9-B241-C128585870DA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Methodology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6EBFB-38B0-5CF6-23D6-1904E8128004}"/>
              </a:ext>
            </a:extLst>
          </p:cNvPr>
          <p:cNvSpPr txBox="1"/>
          <p:nvPr/>
        </p:nvSpPr>
        <p:spPr>
          <a:xfrm>
            <a:off x="400692" y="639763"/>
            <a:ext cx="691450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Adopting a 3-layer architecture—Application Layer, Business Layer, and Database Layer—enhances system scalability, maintainability, and security.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Modules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Medicine Management (add, update, delete stock), AI Prescription Scanning (OCR-based extraction), User Authentication (admin &amp; customer roles with JWT security), and Customer Records Management (purchase history &amp; prescription tracking).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Workflow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workflow starts with user uploading a prescription. Then AI extracts data. The system suggests medicines. The user selects and pays. Finally, the order is processed.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Integration facilitates secure online transactions through services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Razorpay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streamlining the payment process for customers.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55CDE-CBF3-C849-2C7D-5E7CD4F15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83" y="1531881"/>
            <a:ext cx="4506625" cy="41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5663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7BF3-F913-361A-F6A4-948E877E84BC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 (Till Date)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337E5-EE5D-F5EE-CBCD-28993782AA34}"/>
              </a:ext>
            </a:extLst>
          </p:cNvPr>
          <p:cNvSpPr txBox="1"/>
          <p:nvPr/>
        </p:nvSpPr>
        <p:spPr>
          <a:xfrm>
            <a:off x="688369" y="1263721"/>
            <a:ext cx="845563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of Login and Register Page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Angular in VS Code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Coding for Register Page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Web Api using ASP.NET Core Web Api in visual studio, Adding Controller to handle the register logic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Backend and SQL Database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Launching the data 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SwaggerUI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testing purposes and successfully saving the data in SQL Database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with secure access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Add, edit, or delete medicines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categories to medicines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medicines in stock.</a:t>
            </a:r>
          </a:p>
        </p:txBody>
      </p:sp>
    </p:spTree>
    <p:extLst>
      <p:ext uri="{BB962C8B-B14F-4D97-AF65-F5344CB8AC3E}">
        <p14:creationId xmlns:p14="http://schemas.microsoft.com/office/powerpoint/2010/main" val="177353294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0F75-9D1B-3329-3D64-DA8C1CDCF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AC45-BB83-0F07-9E20-BD5DF9098EE0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65975-8BDD-282E-4C75-3CF2002DF08D}"/>
              </a:ext>
            </a:extLst>
          </p:cNvPr>
          <p:cNvSpPr txBox="1"/>
          <p:nvPr/>
        </p:nvSpPr>
        <p:spPr>
          <a:xfrm>
            <a:off x="3713017" y="2844800"/>
            <a:ext cx="405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9DDE6-2CB8-DDB2-B5CC-AE07B7FD9CE6}"/>
              </a:ext>
            </a:extLst>
          </p:cNvPr>
          <p:cNvSpPr txBox="1"/>
          <p:nvPr/>
        </p:nvSpPr>
        <p:spPr>
          <a:xfrm>
            <a:off x="669073" y="1071756"/>
            <a:ext cx="10169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 (JWT Authentication)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 medicines by categories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medicines to cart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quantity in cart (increase/decrease)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product description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&amp; Checkout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cart with real-time price update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Checkout with selected address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Cashfree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mock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paymentAuto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-fetch total price from backend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Integration (C# .NET)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RESTful APIs for user, admin, medicine, orders, cart, and payment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JWT-based authentication and role-based access control( Admin and Customer)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Database to store all entities: Users, Medicines, Orders, Categories, Addresses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8649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A50B-D5A8-F1AB-5575-4536C96B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3EB0-50E0-0E42-3F43-9733F3415C77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B9A8D-8778-F013-E979-A0A9B33BADE6}"/>
              </a:ext>
            </a:extLst>
          </p:cNvPr>
          <p:cNvSpPr txBox="1"/>
          <p:nvPr/>
        </p:nvSpPr>
        <p:spPr>
          <a:xfrm>
            <a:off x="3713017" y="2844800"/>
            <a:ext cx="405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6232B-DAD6-4F77-3230-3F482D191F51}"/>
              </a:ext>
            </a:extLst>
          </p:cNvPr>
          <p:cNvSpPr txBox="1"/>
          <p:nvPr/>
        </p:nvSpPr>
        <p:spPr>
          <a:xfrm>
            <a:off x="663159" y="1074661"/>
            <a:ext cx="60997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and Lovable UI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completely with the backend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</a:p>
          <a:p>
            <a:r>
              <a:rPr lang="en-IN" dirty="0"/>
              <a:t>Used Stripe </a:t>
            </a:r>
            <a:r>
              <a:rPr lang="en-US" dirty="0"/>
              <a:t>Payment Gateway for online payment. </a:t>
            </a:r>
          </a:p>
          <a:p>
            <a:r>
              <a:rPr lang="en-US" dirty="0"/>
              <a:t>Implementation of Cash on Delivery option.</a:t>
            </a:r>
          </a:p>
          <a:p>
            <a:endParaRPr lang="en-US" dirty="0"/>
          </a:p>
          <a:p>
            <a:r>
              <a:rPr lang="en-US" b="1" dirty="0"/>
              <a:t>Stock Management</a:t>
            </a:r>
          </a:p>
          <a:p>
            <a:r>
              <a:rPr lang="en-US" dirty="0"/>
              <a:t>Generated unique Order Id for each order</a:t>
            </a:r>
          </a:p>
          <a:p>
            <a:r>
              <a:rPr lang="en-US" dirty="0"/>
              <a:t>Admin dashboard functionalities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5F492-D879-FC9F-709A-44D7900A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841248"/>
            <a:ext cx="6098891" cy="2357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70864-52FB-A462-DB84-9CD8F601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3198319"/>
            <a:ext cx="6229096" cy="3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038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428625" y="5343525"/>
            <a:ext cx="104457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428625" y="1303256"/>
            <a:ext cx="10445750" cy="41211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Introduction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(Project)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 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Methodology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Platform used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till Date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while Working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Title 1"/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65"/>
          <a:stretch/>
        </p:blipFill>
        <p:spPr>
          <a:xfrm>
            <a:off x="0" y="6512719"/>
            <a:ext cx="12192000" cy="34528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3FCB8-4C53-29B6-7BFF-E79E3EC8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687"/>
            <a:ext cx="12192000" cy="834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8FA09-5E01-5B0B-D60C-88B5A82D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" y="856106"/>
            <a:ext cx="5740400" cy="2673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C928EC-DA09-6D23-1A3C-ACB375751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368" y="856106"/>
            <a:ext cx="5740400" cy="2856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8FA89-0F34-7795-88E4-E1F7FFABF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368" y="3785652"/>
            <a:ext cx="6055360" cy="271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F5E4C-9134-42A8-5B6C-4F9E082F0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" y="3763427"/>
            <a:ext cx="5740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773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2122-525F-3592-2D5F-D18AE2523FA1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9D13C-9B21-0B44-4CE8-7ECE51103118}"/>
              </a:ext>
            </a:extLst>
          </p:cNvPr>
          <p:cNvSpPr txBox="1"/>
          <p:nvPr/>
        </p:nvSpPr>
        <p:spPr>
          <a:xfrm>
            <a:off x="606175" y="1068512"/>
            <a:ext cx="85480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significantly improves pharmacy management efficiency by automating key processes and reducing manual workloads.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Prescription Scanning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prescription scanning offers increased accuracy in data extraction, minimizing errors and enhancing patient safety.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and seamless customer authentication and payments facilitate a hassle-free and trustworthy experience.</a:t>
            </a:r>
          </a:p>
        </p:txBody>
      </p:sp>
    </p:spTree>
    <p:extLst>
      <p:ext uri="{BB962C8B-B14F-4D97-AF65-F5344CB8AC3E}">
        <p14:creationId xmlns:p14="http://schemas.microsoft.com/office/powerpoint/2010/main" val="230135555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DE24-4928-215F-DEFA-B17DFA416054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Photos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 Tag) While Working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96368-C50A-EFB4-A4B5-A9079F9F2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5" y="3986784"/>
            <a:ext cx="5091456" cy="2523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8A33B0-A9D7-84F3-EADD-D4B4B5E02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5" y="961933"/>
            <a:ext cx="5091456" cy="286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7C601-57E7-A18E-AFA5-12F1457BD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2" y="3986784"/>
            <a:ext cx="5366004" cy="2523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184E65-7381-2A0F-9350-B0DBF80A4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4222" y="961933"/>
            <a:ext cx="5366005" cy="28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0631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1581-1251-B188-8F20-93EA63A51D31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2A62C-9623-9F48-CF65-4DEF525F5E32}"/>
              </a:ext>
            </a:extLst>
          </p:cNvPr>
          <p:cNvSpPr txBox="1"/>
          <p:nvPr/>
        </p:nvSpPr>
        <p:spPr>
          <a:xfrm>
            <a:off x="606175" y="1078684"/>
            <a:ext cx="616449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dirty="0"/>
              <a:t>1. Microsoft</a:t>
            </a:r>
            <a:r>
              <a:rPr lang="en-IN" b="1" dirty="0"/>
              <a:t> </a:t>
            </a:r>
            <a:r>
              <a:rPr lang="en-IN" dirty="0"/>
              <a:t>Docs – ASP.NET Core Web API</a:t>
            </a:r>
            <a:br>
              <a:rPr lang="en-IN" dirty="0"/>
            </a:br>
            <a:r>
              <a:rPr lang="en-IN" u="sng" dirty="0">
                <a:hlinkClick r:id="rId2"/>
              </a:rPr>
              <a:t>https://learn.microsoft.com/en-us/aspnet/core/web-api</a:t>
            </a:r>
            <a:endParaRPr lang="en-IN" dirty="0"/>
          </a:p>
          <a:p>
            <a:r>
              <a:rPr lang="en-IN" dirty="0"/>
              <a:t> </a:t>
            </a:r>
          </a:p>
          <a:p>
            <a:pPr lvl="0"/>
            <a:r>
              <a:rPr lang="en-IN" dirty="0"/>
              <a:t>2. Angular Official Documentation</a:t>
            </a:r>
            <a:br>
              <a:rPr lang="en-IN" dirty="0"/>
            </a:br>
            <a:r>
              <a:rPr lang="en-IN" dirty="0"/>
              <a:t>https://angular.io/docs</a:t>
            </a:r>
            <a:br>
              <a:rPr lang="en-IN" dirty="0"/>
            </a:br>
            <a:endParaRPr lang="en-IN" dirty="0"/>
          </a:p>
          <a:p>
            <a:pPr lvl="0"/>
            <a:r>
              <a:rPr lang="en-IN" dirty="0"/>
              <a:t>3. Stripe API Documentation – Refunds</a:t>
            </a:r>
            <a:br>
              <a:rPr lang="en-IN" dirty="0"/>
            </a:br>
            <a:r>
              <a:rPr lang="en-IN" u="sng" dirty="0">
                <a:hlinkClick r:id="rId3"/>
              </a:rPr>
              <a:t>https://stripe.com/docs/api/refunds</a:t>
            </a:r>
            <a:br>
              <a:rPr lang="en-IN" dirty="0"/>
            </a:br>
            <a:endParaRPr lang="en-IN" dirty="0"/>
          </a:p>
          <a:p>
            <a:pPr lvl="0"/>
            <a:r>
              <a:rPr lang="en-IN" dirty="0"/>
              <a:t>4. Entity Framework Core – Microsoft Docs</a:t>
            </a:r>
            <a:br>
              <a:rPr lang="en-IN" dirty="0"/>
            </a:br>
            <a:r>
              <a:rPr lang="en-IN" u="sng" dirty="0">
                <a:hlinkClick r:id="rId4"/>
              </a:rPr>
              <a:t>https://learn.microsoft.com/en-us/ef/core/</a:t>
            </a:r>
            <a:br>
              <a:rPr lang="en-IN" dirty="0"/>
            </a:br>
            <a:endParaRPr lang="en-IN" dirty="0"/>
          </a:p>
          <a:p>
            <a:pPr lvl="0"/>
            <a:r>
              <a:rPr lang="en-IN" dirty="0"/>
              <a:t>5. W3Schools – Web Development Tutorials</a:t>
            </a:r>
            <a:br>
              <a:rPr lang="en-IN" dirty="0"/>
            </a:br>
            <a:r>
              <a:rPr lang="en-IN" u="sng" dirty="0">
                <a:hlinkClick r:id="rId5"/>
              </a:rPr>
              <a:t>https://www.w3schools.com</a:t>
            </a:r>
            <a:br>
              <a:rPr lang="en-IN" dirty="0"/>
            </a:br>
            <a:endParaRPr lang="en-IN" dirty="0"/>
          </a:p>
          <a:p>
            <a:pPr lvl="0"/>
            <a:r>
              <a:rPr lang="en-IN" dirty="0"/>
              <a:t>6. </a:t>
            </a:r>
            <a:r>
              <a:rPr lang="en-IN" dirty="0" err="1"/>
              <a:t>GeeksforGeeks</a:t>
            </a:r>
            <a:r>
              <a:rPr lang="en-IN" dirty="0"/>
              <a:t> – Full Stack Project Resources</a:t>
            </a:r>
            <a:br>
              <a:rPr lang="en-IN" dirty="0"/>
            </a:br>
            <a:r>
              <a:rPr lang="en-IN" u="sng" dirty="0">
                <a:hlinkClick r:id="rId6"/>
              </a:rPr>
              <a:t>https://www.geeksforgeeks.org</a:t>
            </a:r>
            <a:endParaRPr lang="en-IN" dirty="0"/>
          </a:p>
          <a:p>
            <a:r>
              <a:rPr lang="en-IN" dirty="0"/>
              <a:t> </a:t>
            </a:r>
          </a:p>
          <a:p>
            <a:pPr lvl="0"/>
            <a:r>
              <a:rPr lang="en-IN" dirty="0"/>
              <a:t>7. Hitachi Enterprise Chat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4524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A037-36A8-673B-35A4-A756BDAE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D0FE-A813-0B32-7A01-A3E26B9B18DD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ED7DA-9322-5D00-73CA-5C4520D8E9BD}"/>
              </a:ext>
            </a:extLst>
          </p:cNvPr>
          <p:cNvSpPr txBox="1"/>
          <p:nvPr/>
        </p:nvSpPr>
        <p:spPr>
          <a:xfrm>
            <a:off x="3713017" y="2844800"/>
            <a:ext cx="405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3687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4C04-5BC5-FD06-7F7D-FA42ACC6A3B9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Introduction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F545A-6470-C586-847C-BFD0403629EE}"/>
              </a:ext>
            </a:extLst>
          </p:cNvPr>
          <p:cNvSpPr txBox="1"/>
          <p:nvPr/>
        </p:nvSpPr>
        <p:spPr>
          <a:xfrm>
            <a:off x="526475" y="1034473"/>
            <a:ext cx="74906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– Hitachi Solutions India, Pune Pvt. Ltd.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 : 1910, Tokyo, Japan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Headquarters: Tokyo, Japan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Locations : Pune, Bangalore, Chennai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Mission: Contributing to society through superior, original technology and products.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: Hitachi Solutions is a leader in providing industry solutions based on Microsoft dynamics. It provides its customers with industry focus, software industry domain expertise.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www.hitachi.com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0852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63A22-C55E-3ED0-03BA-0B2B19B7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6EED-4DEC-AD86-37EC-C129448216FB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Introduction(Project)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9D76C-0DE5-CD7B-8035-A0E442CCB654}"/>
              </a:ext>
            </a:extLst>
          </p:cNvPr>
          <p:cNvSpPr txBox="1"/>
          <p:nvPr/>
        </p:nvSpPr>
        <p:spPr>
          <a:xfrm>
            <a:off x="598932" y="1192060"/>
            <a:ext cx="78501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VibeCart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 E-Commerce Platform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Purpose: A seamless online shopping experience, 24/7 AI chatbot assistance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Catalogue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4A87C-60FA-CCD2-4A0E-31DAC0BD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1182916"/>
            <a:ext cx="3209544" cy="3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7528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61E5-324A-3AE8-9F6F-CA7EE2CA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E577-9E69-FD97-2B6E-6B386FF77E07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Literature </a:t>
            </a:r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CF070-BC11-98D7-BE26-972A020B07BD}"/>
              </a:ext>
            </a:extLst>
          </p:cNvPr>
          <p:cNvSpPr txBox="1"/>
          <p:nvPr/>
        </p:nvSpPr>
        <p:spPr>
          <a:xfrm>
            <a:off x="882396" y="1258515"/>
            <a:ext cx="60990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e – commerce websites </a:t>
            </a:r>
          </a:p>
          <a:p>
            <a:r>
              <a:rPr lang="en-US" dirty="0"/>
              <a:t>     Understanding the key features by browsing the websites.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and other documentations of the technologies</a:t>
            </a:r>
          </a:p>
          <a:p>
            <a:r>
              <a:rPr lang="en-US" dirty="0"/>
              <a:t>     Exploring more about the technologies used in the project     and brainstorming for new idea of how one can make the most use of them in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Hitachi Enterprise Chat.</a:t>
            </a:r>
          </a:p>
        </p:txBody>
      </p:sp>
    </p:spTree>
    <p:extLst>
      <p:ext uri="{BB962C8B-B14F-4D97-AF65-F5344CB8AC3E}">
        <p14:creationId xmlns:p14="http://schemas.microsoft.com/office/powerpoint/2010/main" val="137382008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6C2EE-FF3A-8732-3B08-52EE2A170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578B-0C2D-0A42-7688-77DD4AFD2EEB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9C4C7-E339-96FF-E26C-88CDF965E421}"/>
              </a:ext>
            </a:extLst>
          </p:cNvPr>
          <p:cNvSpPr txBox="1"/>
          <p:nvPr/>
        </p:nvSpPr>
        <p:spPr>
          <a:xfrm>
            <a:off x="818388" y="1080992"/>
            <a:ext cx="60990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Need for a scalable and efficient e-commerce platform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Issues with existing platforms (complexity, security concerns, high costs for small businesses)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Importance of integrating frontend, backend, and database effectively.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Addressing security and performance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8C422-8AB6-7B07-C308-719C89F6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56" y="1362456"/>
            <a:ext cx="4946904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183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22E51-631F-FE41-E109-6BCD7D1F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17FE-E115-A8B7-B9B3-5B5873BC53E1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and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BF63D-1BC4-508C-AD66-FB46EE02C459}"/>
              </a:ext>
            </a:extLst>
          </p:cNvPr>
          <p:cNvSpPr txBox="1"/>
          <p:nvPr/>
        </p:nvSpPr>
        <p:spPr>
          <a:xfrm>
            <a:off x="809244" y="1074989"/>
            <a:ext cx="60990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Three-tier structure: Frontend (Angular), Backend (ASP.NET Core), Database (SQL Server)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(sign-up/login) using ASP.NET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listing and search functionality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and checkout process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 system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 Authentication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1996451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78D4-A847-03F2-5BB1-FAA294008636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Platform Used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6F150-C3B0-5332-C2DE-7D22F2E31AEE}"/>
              </a:ext>
            </a:extLst>
          </p:cNvPr>
          <p:cNvSpPr txBox="1"/>
          <p:nvPr/>
        </p:nvSpPr>
        <p:spPr>
          <a:xfrm>
            <a:off x="698643" y="1202076"/>
            <a:ext cx="8455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Angular, TypeScript, and Bootstrap for an interactive user interface.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6AE7A-92FA-4A7B-4C35-432D240C0CC1}"/>
              </a:ext>
            </a:extLst>
          </p:cNvPr>
          <p:cNvSpPr txBox="1"/>
          <p:nvPr/>
        </p:nvSpPr>
        <p:spPr>
          <a:xfrm>
            <a:off x="698643" y="2132559"/>
            <a:ext cx="6102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 .NET Core and ASP.NET Web API for backend functionality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AAB9C-616E-D839-7A29-B532F380470C}"/>
              </a:ext>
            </a:extLst>
          </p:cNvPr>
          <p:cNvSpPr txBox="1"/>
          <p:nvPr/>
        </p:nvSpPr>
        <p:spPr>
          <a:xfrm>
            <a:off x="698643" y="3257848"/>
            <a:ext cx="610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for efficient data storage and management.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AB35C-E6F5-8B90-1563-331A30601C00}"/>
              </a:ext>
            </a:extLst>
          </p:cNvPr>
          <p:cNvSpPr txBox="1"/>
          <p:nvPr/>
        </p:nvSpPr>
        <p:spPr>
          <a:xfrm>
            <a:off x="698643" y="4106138"/>
            <a:ext cx="610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Botpress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AI Services.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7E8D7C-F8F0-C982-815A-58AB91D4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672" y="2610805"/>
            <a:ext cx="3010328" cy="3036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4C9AC5-F8B9-B2C8-3346-F1ADEB739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592" y="639763"/>
            <a:ext cx="1945946" cy="19459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1A4279-5AAF-C7DA-6DA0-B30192048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0" y="1016342"/>
            <a:ext cx="2469927" cy="22091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BF4AA3-EE9F-A7E0-4D03-AF574754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14" y="3854142"/>
            <a:ext cx="2666739" cy="19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934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3FA6-2640-0A0D-E66D-B7F79F11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F005-1B8B-C5D1-5430-E131025F22DC}"/>
              </a:ext>
            </a:extLst>
          </p:cNvPr>
          <p:cNvSpPr txBox="1"/>
          <p:nvPr/>
        </p:nvSpPr>
        <p:spPr bwMode="auto">
          <a:xfrm>
            <a:off x="0" y="0"/>
            <a:ext cx="12192000" cy="6397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22FDA-2C53-1B7F-6FDE-6145FD84D7AD}"/>
              </a:ext>
            </a:extLst>
          </p:cNvPr>
          <p:cNvSpPr txBox="1"/>
          <p:nvPr/>
        </p:nvSpPr>
        <p:spPr>
          <a:xfrm>
            <a:off x="542618" y="764281"/>
            <a:ext cx="86090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Project Setup</a:t>
            </a:r>
            <a:r>
              <a:rPr lang="en-IN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Created an ASP.NET Core project (EcommerceAPI) in Visual Studio.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Configured Angular for frontend development in VS Code.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Set up SQL Server database.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Frontend Development (Angular):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Designed an attractive and user-friendly UI structure for the platform.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Developed user authentication pages (Login &amp; Signup).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Implemented product listing with clickable cards that redirect to detailed product pages.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Developed user profile section with editable account details.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Added “Your Orders” and “Track Order” UI showing product, order status, and shipping details.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Added Admin Dashboard ,Stock Management, Product Management.</a:t>
            </a:r>
          </a:p>
          <a:p>
            <a:pPr lvl="1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Backend Development (ASP.NET Core):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Created API endpoints for user authentication (Signup, Login)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Developed secure APIs for product listing, product details, cart operations, and order management ,Admin Dashboard.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Integrated payment gateway and order placement logic.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Set up user-specific cart and order tracking using user ID.</a:t>
            </a:r>
          </a:p>
        </p:txBody>
      </p:sp>
    </p:spTree>
    <p:extLst>
      <p:ext uri="{BB962C8B-B14F-4D97-AF65-F5344CB8AC3E}">
        <p14:creationId xmlns:p14="http://schemas.microsoft.com/office/powerpoint/2010/main" val="200404258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1616</Words>
  <Application>Microsoft Office PowerPoint</Application>
  <PresentationFormat>Widescreen</PresentationFormat>
  <Paragraphs>275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Shrutika Chauhan</dc:creator>
  <cp:lastModifiedBy>Vrushali Rahate</cp:lastModifiedBy>
  <cp:revision>27</cp:revision>
  <dcterms:created xsi:type="dcterms:W3CDTF">2024-07-02T14:04:22Z</dcterms:created>
  <dcterms:modified xsi:type="dcterms:W3CDTF">2025-06-24T03:55:09Z</dcterms:modified>
</cp:coreProperties>
</file>